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81"/>
  </p:normalViewPr>
  <p:slideViewPr>
    <p:cSldViewPr snapToGrid="0" snapToObjects="1">
      <p:cViewPr varScale="1">
        <p:scale>
          <a:sx n="90" d="100"/>
          <a:sy n="90" d="100"/>
        </p:scale>
        <p:origin x="232"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9/29/21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9/29/21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A11CE-06AB-E347-AB08-90E7B8E9C92C}"/>
              </a:ext>
            </a:extLst>
          </p:cNvPr>
          <p:cNvSpPr>
            <a:spLocks noGrp="1"/>
          </p:cNvSpPr>
          <p:nvPr>
            <p:ph type="ctrTitle"/>
          </p:nvPr>
        </p:nvSpPr>
        <p:spPr/>
        <p:txBody>
          <a:bodyPr/>
          <a:lstStyle/>
          <a:p>
            <a:r>
              <a:rPr lang="en-US" dirty="0"/>
              <a:t>Farmer Exchange</a:t>
            </a:r>
          </a:p>
        </p:txBody>
      </p:sp>
      <p:sp>
        <p:nvSpPr>
          <p:cNvPr id="3" name="Subtitle 2">
            <a:extLst>
              <a:ext uri="{FF2B5EF4-FFF2-40B4-BE49-F238E27FC236}">
                <a16:creationId xmlns:a16="http://schemas.microsoft.com/office/drawing/2014/main" id="{1B475F89-BF10-CB4E-BFEC-FB3B3877DF94}"/>
              </a:ext>
            </a:extLst>
          </p:cNvPr>
          <p:cNvSpPr>
            <a:spLocks noGrp="1"/>
          </p:cNvSpPr>
          <p:nvPr>
            <p:ph type="subTitle" idx="1"/>
          </p:nvPr>
        </p:nvSpPr>
        <p:spPr/>
        <p:txBody>
          <a:bodyPr>
            <a:normAutofit lnSpcReduction="10000"/>
          </a:bodyPr>
          <a:lstStyle/>
          <a:p>
            <a:r>
              <a:rPr lang="en-US" dirty="0"/>
              <a:t>Created by:</a:t>
            </a:r>
          </a:p>
          <a:p>
            <a:r>
              <a:rPr lang="en-US" dirty="0"/>
              <a:t>Gerardo Sanchez, Ezequiel Martinez</a:t>
            </a:r>
          </a:p>
          <a:p>
            <a:r>
              <a:rPr lang="en-US" dirty="0"/>
              <a:t>Angel </a:t>
            </a:r>
            <a:r>
              <a:rPr lang="en-US" dirty="0" err="1"/>
              <a:t>Ascencio</a:t>
            </a:r>
            <a:r>
              <a:rPr lang="en-US" dirty="0"/>
              <a:t>, Nicholas Kasdjono</a:t>
            </a:r>
          </a:p>
        </p:txBody>
      </p:sp>
    </p:spTree>
    <p:extLst>
      <p:ext uri="{BB962C8B-B14F-4D97-AF65-F5344CB8AC3E}">
        <p14:creationId xmlns:p14="http://schemas.microsoft.com/office/powerpoint/2010/main" val="2187134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72F6A24-139E-4EB5-86D2-431F42EF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963AE85-BE5D-4975-BACF-DDDCC9C2AC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1E7751F0-16BF-4A9D-B778-5D46B92B447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13">
              <a:extLst>
                <a:ext uri="{FF2B5EF4-FFF2-40B4-BE49-F238E27FC236}">
                  <a16:creationId xmlns:a16="http://schemas.microsoft.com/office/drawing/2014/main" id="{1D755924-121A-47AA-8613-995D4108B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14">
              <a:extLst>
                <a:ext uri="{FF2B5EF4-FFF2-40B4-BE49-F238E27FC236}">
                  <a16:creationId xmlns:a16="http://schemas.microsoft.com/office/drawing/2014/main" id="{B4D2AFDA-19BE-4455-830E-1541E5D7BA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15">
              <a:extLst>
                <a:ext uri="{FF2B5EF4-FFF2-40B4-BE49-F238E27FC236}">
                  <a16:creationId xmlns:a16="http://schemas.microsoft.com/office/drawing/2014/main" id="{0FB15EBF-E414-4E00-87E7-700A78A60F6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8979A156-B5F6-5C40-9400-C1B520DC5C61}"/>
              </a:ext>
            </a:extLst>
          </p:cNvPr>
          <p:cNvSpPr>
            <a:spLocks noGrp="1"/>
          </p:cNvSpPr>
          <p:nvPr>
            <p:ph type="title"/>
          </p:nvPr>
        </p:nvSpPr>
        <p:spPr>
          <a:xfrm>
            <a:off x="6094412" y="982132"/>
            <a:ext cx="4802185" cy="1303867"/>
          </a:xfrm>
        </p:spPr>
        <p:txBody>
          <a:bodyPr>
            <a:normAutofit/>
          </a:bodyPr>
          <a:lstStyle/>
          <a:p>
            <a:r>
              <a:rPr lang="en-US"/>
              <a:t>Our Mission</a:t>
            </a:r>
            <a:endParaRPr lang="en-US" dirty="0"/>
          </a:p>
        </p:txBody>
      </p:sp>
      <p:sp>
        <p:nvSpPr>
          <p:cNvPr id="27" name="Rectangle 17">
            <a:extLst>
              <a:ext uri="{FF2B5EF4-FFF2-40B4-BE49-F238E27FC236}">
                <a16:creationId xmlns:a16="http://schemas.microsoft.com/office/drawing/2014/main" id="{C9DA5B05-DD14-4860-AC45-02A8D2EE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ky, outdoor, nature, sunset&#10;&#10;Description automatically generated">
            <a:extLst>
              <a:ext uri="{FF2B5EF4-FFF2-40B4-BE49-F238E27FC236}">
                <a16:creationId xmlns:a16="http://schemas.microsoft.com/office/drawing/2014/main" id="{89E6311B-41F9-8D4A-A005-1AA50B7BA4B5}"/>
              </a:ext>
            </a:extLst>
          </p:cNvPr>
          <p:cNvPicPr>
            <a:picLocks noChangeAspect="1"/>
          </p:cNvPicPr>
          <p:nvPr/>
        </p:nvPicPr>
        <p:blipFill rotWithShape="1">
          <a:blip r:embed="rId5"/>
          <a:srcRect l="14636" r="18300" b="-2"/>
          <a:stretch/>
        </p:blipFill>
        <p:spPr>
          <a:xfrm>
            <a:off x="1412683" y="1410208"/>
            <a:ext cx="3876801" cy="3858780"/>
          </a:xfrm>
          <a:prstGeom prst="rect">
            <a:avLst/>
          </a:prstGeom>
        </p:spPr>
      </p:pic>
      <p:cxnSp>
        <p:nvCxnSpPr>
          <p:cNvPr id="20" name="Straight Connector 19">
            <a:extLst>
              <a:ext uri="{FF2B5EF4-FFF2-40B4-BE49-F238E27FC236}">
                <a16:creationId xmlns:a16="http://schemas.microsoft.com/office/drawing/2014/main" id="{36BE37AC-AD36-4C42-9B8C-C5500F4E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15BB171F-9D88-C84E-A782-605084631CE3}"/>
              </a:ext>
            </a:extLst>
          </p:cNvPr>
          <p:cNvSpPr>
            <a:spLocks noGrp="1"/>
          </p:cNvSpPr>
          <p:nvPr>
            <p:ph idx="1"/>
          </p:nvPr>
        </p:nvSpPr>
        <p:spPr>
          <a:xfrm>
            <a:off x="6094412" y="2556932"/>
            <a:ext cx="4802184" cy="3318936"/>
          </a:xfrm>
        </p:spPr>
        <p:txBody>
          <a:bodyPr>
            <a:normAutofit/>
          </a:bodyPr>
          <a:lstStyle/>
          <a:p>
            <a:pPr>
              <a:lnSpc>
                <a:spcPct val="90000"/>
              </a:lnSpc>
            </a:pPr>
            <a:r>
              <a:rPr lang="en-US" sz="1700" dirty="0"/>
              <a:t>Small local farmers produce high quality products but may not have the time or resources to effectively expand their customer base.</a:t>
            </a:r>
          </a:p>
          <a:p>
            <a:pPr>
              <a:lnSpc>
                <a:spcPct val="90000"/>
              </a:lnSpc>
            </a:pPr>
            <a:r>
              <a:rPr lang="en-US" sz="1700" dirty="0"/>
              <a:t>Farmer exchange is a Web Application where farmers can connect to families and restaurants within and beyond their local communities.</a:t>
            </a:r>
          </a:p>
          <a:p>
            <a:pPr>
              <a:lnSpc>
                <a:spcPct val="90000"/>
              </a:lnSpc>
            </a:pPr>
            <a:r>
              <a:rPr lang="en-US" sz="1700" dirty="0"/>
              <a:t>We want to provide families and restaurants access to local farmers, so that they can have the opportunity to buy high quality products locally and not just from big chain supper markets who on average have an average of 40% of their produce aging paste their expiration date.  </a:t>
            </a:r>
          </a:p>
        </p:txBody>
      </p:sp>
    </p:spTree>
    <p:extLst>
      <p:ext uri="{BB962C8B-B14F-4D97-AF65-F5344CB8AC3E}">
        <p14:creationId xmlns:p14="http://schemas.microsoft.com/office/powerpoint/2010/main" val="207959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63" name="Picture 62">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64" name="Rectangle 63">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65" name="Picture 64">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66" name="Picture 65">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68" name="Straight Connector 67">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70" name="Rectangle 69">
            <a:extLst>
              <a:ext uri="{FF2B5EF4-FFF2-40B4-BE49-F238E27FC236}">
                <a16:creationId xmlns:a16="http://schemas.microsoft.com/office/drawing/2014/main" id="{A440FBE6-72B7-43D4-A8EB-FDBC35FE5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647B8492-BC4D-4046-B35A-C38E03494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73" name="Picture 72">
              <a:extLst>
                <a:ext uri="{FF2B5EF4-FFF2-40B4-BE49-F238E27FC236}">
                  <a16:creationId xmlns:a16="http://schemas.microsoft.com/office/drawing/2014/main" id="{47264A7B-BD07-443B-B4AE-B7D112274D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74" name="Rectangle 73">
              <a:extLst>
                <a:ext uri="{FF2B5EF4-FFF2-40B4-BE49-F238E27FC236}">
                  <a16:creationId xmlns:a16="http://schemas.microsoft.com/office/drawing/2014/main" id="{8D9B85B4-ACC6-412B-BC6B-2163BCCD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75" name="Picture 74">
              <a:extLst>
                <a:ext uri="{FF2B5EF4-FFF2-40B4-BE49-F238E27FC236}">
                  <a16:creationId xmlns:a16="http://schemas.microsoft.com/office/drawing/2014/main" id="{17D5E57D-F913-44D3-9AF3-FCDFAE64F7E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76" name="Picture 75">
              <a:extLst>
                <a:ext uri="{FF2B5EF4-FFF2-40B4-BE49-F238E27FC236}">
                  <a16:creationId xmlns:a16="http://schemas.microsoft.com/office/drawing/2014/main" id="{BCF01E4E-4102-455A-BC41-D5F848B941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78" name="Straight Connector 77">
            <a:extLst>
              <a:ext uri="{FF2B5EF4-FFF2-40B4-BE49-F238E27FC236}">
                <a16:creationId xmlns:a16="http://schemas.microsoft.com/office/drawing/2014/main" id="{16652DC1-CA18-4263-AC06-BAB0B05EC7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F18E8700-EE61-4B48-9C91-9B572404F71A}"/>
              </a:ext>
            </a:extLst>
          </p:cNvPr>
          <p:cNvSpPr txBox="1"/>
          <p:nvPr/>
        </p:nvSpPr>
        <p:spPr>
          <a:xfrm>
            <a:off x="1295401" y="2493774"/>
            <a:ext cx="3660057" cy="3382094"/>
          </a:xfrm>
          <a:prstGeom prst="rect">
            <a:avLst/>
          </a:prstGeom>
        </p:spPr>
        <p:txBody>
          <a:bodyPr vert="horz" lIns="91440" tIns="45720" rIns="91440" bIns="45720" rtlCol="0" anchor="t">
            <a:normAutofit/>
          </a:bodyPr>
          <a:lstStyle/>
          <a:p>
            <a:pPr marL="285750" indent="-285750" algn="just">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Farmers, restaurants and families can create a user profile</a:t>
            </a:r>
          </a:p>
          <a:p>
            <a:pPr marL="285750" indent="-285750" algn="just">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All users can post comments about one another regarding the products or experiences with one another (reviews)</a:t>
            </a:r>
          </a:p>
          <a:p>
            <a:pPr marL="285750" indent="-285750" algn="just">
              <a:spcBef>
                <a:spcPct val="20000"/>
              </a:spcBef>
              <a:spcAft>
                <a:spcPts val="600"/>
              </a:spcAft>
              <a:buClr>
                <a:schemeClr val="accent1"/>
              </a:buClr>
              <a:buSzPct val="115000"/>
              <a:buFont typeface="Arial"/>
              <a:buChar char="•"/>
            </a:pPr>
            <a:r>
              <a:rPr lang="en-US" sz="1600" dirty="0">
                <a:solidFill>
                  <a:schemeClr val="tx1">
                    <a:lumMod val="85000"/>
                    <a:lumOff val="15000"/>
                  </a:schemeClr>
                </a:solidFill>
              </a:rPr>
              <a:t>Any two users can buy/trade products with one another.</a:t>
            </a:r>
          </a:p>
          <a:p>
            <a:pPr marL="285750" indent="-285750" algn="ctr">
              <a:spcBef>
                <a:spcPct val="20000"/>
              </a:spcBef>
              <a:spcAft>
                <a:spcPts val="600"/>
              </a:spcAft>
              <a:buClr>
                <a:schemeClr val="accent1"/>
              </a:buClr>
              <a:buSzPct val="115000"/>
              <a:buFont typeface="Arial"/>
              <a:buChar char="•"/>
            </a:pPr>
            <a:endParaRPr lang="en-US" sz="1600" dirty="0">
              <a:solidFill>
                <a:schemeClr val="tx1">
                  <a:lumMod val="85000"/>
                  <a:lumOff val="15000"/>
                </a:schemeClr>
              </a:solidFill>
            </a:endParaRPr>
          </a:p>
        </p:txBody>
      </p:sp>
      <p:pic>
        <p:nvPicPr>
          <p:cNvPr id="3" name="Picture 2" descr="Two people sitting at a table with food&#10;&#10;Description automatically generated with low confidence">
            <a:extLst>
              <a:ext uri="{FF2B5EF4-FFF2-40B4-BE49-F238E27FC236}">
                <a16:creationId xmlns:a16="http://schemas.microsoft.com/office/drawing/2014/main" id="{F92CA37D-F8BD-A54A-9C52-9FB38EA29F28}"/>
              </a:ext>
            </a:extLst>
          </p:cNvPr>
          <p:cNvPicPr>
            <a:picLocks noChangeAspect="1"/>
          </p:cNvPicPr>
          <p:nvPr/>
        </p:nvPicPr>
        <p:blipFill rotWithShape="1">
          <a:blip r:embed="rId5"/>
          <a:srcRect l="8515" r="15765"/>
          <a:stretch/>
        </p:blipFill>
        <p:spPr>
          <a:xfrm>
            <a:off x="5418668" y="982131"/>
            <a:ext cx="5469466" cy="4893735"/>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477009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B9469-EFF6-C34D-8A1D-D7365A721A79}"/>
              </a:ext>
            </a:extLst>
          </p:cNvPr>
          <p:cNvSpPr>
            <a:spLocks noGrp="1"/>
          </p:cNvSpPr>
          <p:nvPr>
            <p:ph type="title"/>
          </p:nvPr>
        </p:nvSpPr>
        <p:spPr/>
        <p:txBody>
          <a:bodyPr/>
          <a:lstStyle/>
          <a:p>
            <a:r>
              <a:rPr lang="en-US" dirty="0"/>
              <a:t>Our Strategy</a:t>
            </a:r>
          </a:p>
        </p:txBody>
      </p:sp>
      <p:sp>
        <p:nvSpPr>
          <p:cNvPr id="3" name="Content Placeholder 2">
            <a:extLst>
              <a:ext uri="{FF2B5EF4-FFF2-40B4-BE49-F238E27FC236}">
                <a16:creationId xmlns:a16="http://schemas.microsoft.com/office/drawing/2014/main" id="{079BD38C-6917-1D4E-A089-A21A5CDF1363}"/>
              </a:ext>
            </a:extLst>
          </p:cNvPr>
          <p:cNvSpPr>
            <a:spLocks noGrp="1"/>
          </p:cNvSpPr>
          <p:nvPr>
            <p:ph idx="1"/>
          </p:nvPr>
        </p:nvSpPr>
        <p:spPr/>
        <p:txBody>
          <a:bodyPr/>
          <a:lstStyle/>
          <a:p>
            <a:r>
              <a:rPr lang="en-US" dirty="0"/>
              <a:t>Data Base with </a:t>
            </a:r>
            <a:r>
              <a:rPr lang="en-US" dirty="0" err="1"/>
              <a:t>MySql</a:t>
            </a:r>
            <a:endParaRPr lang="en-US" dirty="0"/>
          </a:p>
          <a:p>
            <a:r>
              <a:rPr lang="en-US" dirty="0"/>
              <a:t>Models/Seeds for users and product</a:t>
            </a:r>
          </a:p>
          <a:p>
            <a:r>
              <a:rPr lang="en-US" dirty="0"/>
              <a:t>Env file to secure the application</a:t>
            </a:r>
          </a:p>
          <a:p>
            <a:r>
              <a:rPr lang="en-US" dirty="0"/>
              <a:t>Routes in JS for the get/post functions</a:t>
            </a:r>
          </a:p>
          <a:p>
            <a:r>
              <a:rPr lang="en-US" dirty="0"/>
              <a:t>Handlebars for a dynamic website</a:t>
            </a:r>
          </a:p>
          <a:p>
            <a:r>
              <a:rPr lang="en-US" dirty="0"/>
              <a:t>Package JSON for increased </a:t>
            </a:r>
            <a:r>
              <a:rPr lang="en-US" dirty="0" err="1"/>
              <a:t>fucntionality</a:t>
            </a:r>
            <a:endParaRPr lang="en-US" dirty="0"/>
          </a:p>
          <a:p>
            <a:endParaRPr lang="en-US" dirty="0"/>
          </a:p>
        </p:txBody>
      </p:sp>
      <p:sp>
        <p:nvSpPr>
          <p:cNvPr id="4" name="Text Placeholder 3">
            <a:extLst>
              <a:ext uri="{FF2B5EF4-FFF2-40B4-BE49-F238E27FC236}">
                <a16:creationId xmlns:a16="http://schemas.microsoft.com/office/drawing/2014/main" id="{B1D1537D-F4B4-DE4C-9081-315F58E187B5}"/>
              </a:ext>
            </a:extLst>
          </p:cNvPr>
          <p:cNvSpPr>
            <a:spLocks noGrp="1"/>
          </p:cNvSpPr>
          <p:nvPr>
            <p:ph type="body" sz="half" idx="2"/>
          </p:nvPr>
        </p:nvSpPr>
        <p:spPr/>
        <p:txBody>
          <a:bodyPr/>
          <a:lstStyle/>
          <a:p>
            <a:r>
              <a:rPr lang="en-US" dirty="0"/>
              <a:t>Roles:</a:t>
            </a:r>
          </a:p>
          <a:p>
            <a:pPr marL="285750" indent="-285750" algn="l">
              <a:buFont typeface="Arial" panose="020B0604020202020204" pitchFamily="34" charset="0"/>
              <a:buChar char="•"/>
            </a:pPr>
            <a:r>
              <a:rPr lang="en-US" dirty="0"/>
              <a:t>Gerardo Sanchez – </a:t>
            </a:r>
          </a:p>
          <a:p>
            <a:pPr marL="285750" indent="-285750" algn="l">
              <a:buFont typeface="Arial" panose="020B0604020202020204" pitchFamily="34" charset="0"/>
              <a:buChar char="•"/>
            </a:pPr>
            <a:r>
              <a:rPr lang="en-US" dirty="0"/>
              <a:t>Ezequiel Martinez – </a:t>
            </a:r>
          </a:p>
          <a:p>
            <a:pPr marL="285750" indent="-285750" algn="l">
              <a:buFont typeface="Arial" panose="020B0604020202020204" pitchFamily="34" charset="0"/>
              <a:buChar char="•"/>
            </a:pPr>
            <a:r>
              <a:rPr lang="en-US" dirty="0"/>
              <a:t>Angel </a:t>
            </a:r>
            <a:r>
              <a:rPr lang="en-US" dirty="0" err="1"/>
              <a:t>Ascencio</a:t>
            </a:r>
            <a:r>
              <a:rPr lang="en-US" dirty="0"/>
              <a:t> – </a:t>
            </a:r>
          </a:p>
          <a:p>
            <a:pPr marL="285750" indent="-285750" algn="l">
              <a:buFont typeface="Arial" panose="020B0604020202020204" pitchFamily="34" charset="0"/>
              <a:buChar char="•"/>
            </a:pPr>
            <a:r>
              <a:rPr lang="en-US" dirty="0"/>
              <a:t>Nicholas Kasdjono - </a:t>
            </a:r>
          </a:p>
        </p:txBody>
      </p:sp>
    </p:spTree>
    <p:extLst>
      <p:ext uri="{BB962C8B-B14F-4D97-AF65-F5344CB8AC3E}">
        <p14:creationId xmlns:p14="http://schemas.microsoft.com/office/powerpoint/2010/main" val="368860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DF2B-EFB5-794D-9AB1-2B3C724E3903}"/>
              </a:ext>
            </a:extLst>
          </p:cNvPr>
          <p:cNvSpPr>
            <a:spLocks noGrp="1"/>
          </p:cNvSpPr>
          <p:nvPr>
            <p:ph type="title"/>
          </p:nvPr>
        </p:nvSpPr>
        <p:spPr>
          <a:xfrm>
            <a:off x="1295402" y="982132"/>
            <a:ext cx="9601196" cy="1303867"/>
          </a:xfrm>
        </p:spPr>
        <p:txBody>
          <a:bodyPr>
            <a:normAutofit/>
          </a:bodyPr>
          <a:lstStyle/>
          <a:p>
            <a:endParaRPr lang="en-US"/>
          </a:p>
        </p:txBody>
      </p:sp>
      <p:sp>
        <p:nvSpPr>
          <p:cNvPr id="9" name="Content Placeholder 8">
            <a:extLst>
              <a:ext uri="{FF2B5EF4-FFF2-40B4-BE49-F238E27FC236}">
                <a16:creationId xmlns:a16="http://schemas.microsoft.com/office/drawing/2014/main" id="{59267F06-D8C6-42F7-8D7E-1082CA5A9AE9}"/>
              </a:ext>
            </a:extLst>
          </p:cNvPr>
          <p:cNvSpPr>
            <a:spLocks noGrp="1"/>
          </p:cNvSpPr>
          <p:nvPr>
            <p:ph idx="1"/>
          </p:nvPr>
        </p:nvSpPr>
        <p:spPr>
          <a:xfrm>
            <a:off x="1295402" y="2556932"/>
            <a:ext cx="6256866" cy="3318936"/>
          </a:xfrm>
        </p:spPr>
        <p:txBody>
          <a:bodyPr>
            <a:normAutofit/>
          </a:bodyPr>
          <a:lstStyle/>
          <a:p>
            <a:endParaRPr lang="en-US"/>
          </a:p>
        </p:txBody>
      </p:sp>
      <p:pic>
        <p:nvPicPr>
          <p:cNvPr id="5" name="Content Placeholder 4" descr="A family cooking in the kitchen&#10;&#10;Description automatically generated with medium confidence">
            <a:extLst>
              <a:ext uri="{FF2B5EF4-FFF2-40B4-BE49-F238E27FC236}">
                <a16:creationId xmlns:a16="http://schemas.microsoft.com/office/drawing/2014/main" id="{F187651E-0D95-4F48-8822-9CD6EEC65BBA}"/>
              </a:ext>
            </a:extLst>
          </p:cNvPr>
          <p:cNvPicPr>
            <a:picLocks noChangeAspect="1"/>
          </p:cNvPicPr>
          <p:nvPr/>
        </p:nvPicPr>
        <p:blipFill rotWithShape="1">
          <a:blip r:embed="rId3"/>
          <a:srcRect l="35690" r="8126" b="2"/>
          <a:stretch/>
        </p:blipFill>
        <p:spPr>
          <a:xfrm>
            <a:off x="8085026" y="2701180"/>
            <a:ext cx="2739728" cy="285264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1641616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D67D537-2E3B-4FA8-95C1-D7E02265D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C4DC467-7891-443B-84EA-66A43A3A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1"/>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Content Placeholder 4" descr="A picture containing indoor, plant&#10;&#10;Description automatically generated">
            <a:extLst>
              <a:ext uri="{FF2B5EF4-FFF2-40B4-BE49-F238E27FC236}">
                <a16:creationId xmlns:a16="http://schemas.microsoft.com/office/drawing/2014/main" id="{F148FF7C-A102-3342-BC7C-407FC13E807A}"/>
              </a:ext>
            </a:extLst>
          </p:cNvPr>
          <p:cNvPicPr>
            <a:picLocks noChangeAspect="1"/>
          </p:cNvPicPr>
          <p:nvPr/>
        </p:nvPicPr>
        <p:blipFill rotWithShape="1">
          <a:blip r:embed="rId3">
            <a:duotone>
              <a:schemeClr val="bg2">
                <a:shade val="45000"/>
                <a:satMod val="135000"/>
              </a:schemeClr>
              <a:prstClr val="white"/>
            </a:duotone>
            <a:alphaModFix amt="35000"/>
          </a:blip>
          <a:srcRect t="21070" r="-1" b="43952"/>
          <a:stretch/>
        </p:blipFill>
        <p:spPr>
          <a:xfrm>
            <a:off x="493217" y="488137"/>
            <a:ext cx="11227442" cy="5883295"/>
          </a:xfrm>
          <a:prstGeom prst="rect">
            <a:avLst/>
          </a:prstGeom>
        </p:spPr>
      </p:pic>
      <p:sp>
        <p:nvSpPr>
          <p:cNvPr id="46" name="Rectangle 45">
            <a:extLst>
              <a:ext uri="{FF2B5EF4-FFF2-40B4-BE49-F238E27FC236}">
                <a16:creationId xmlns:a16="http://schemas.microsoft.com/office/drawing/2014/main" id="{C4CA33FD-D0C5-4C9F-B64A-AC7E224E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FEADF2B-EFB5-794D-9AB1-2B3C724E3903}"/>
              </a:ext>
            </a:extLst>
          </p:cNvPr>
          <p:cNvSpPr>
            <a:spLocks noGrp="1"/>
          </p:cNvSpPr>
          <p:nvPr>
            <p:ph type="title"/>
          </p:nvPr>
        </p:nvSpPr>
        <p:spPr>
          <a:xfrm>
            <a:off x="1295402" y="982132"/>
            <a:ext cx="9601196" cy="1303867"/>
          </a:xfrm>
        </p:spPr>
        <p:txBody>
          <a:bodyPr>
            <a:normAutofit/>
          </a:bodyPr>
          <a:lstStyle/>
          <a:p>
            <a:endParaRPr lang="en-US"/>
          </a:p>
        </p:txBody>
      </p:sp>
      <p:cxnSp>
        <p:nvCxnSpPr>
          <p:cNvPr id="48" name="Straight Connector 47">
            <a:extLst>
              <a:ext uri="{FF2B5EF4-FFF2-40B4-BE49-F238E27FC236}">
                <a16:creationId xmlns:a16="http://schemas.microsoft.com/office/drawing/2014/main" id="{E8F5A80F-0E52-4137-B9D0-92B0AA8113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65139F4B-2CBD-4156-92F1-B6A65F08F4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51" name="Rounded Rectangle 20">
              <a:extLst>
                <a:ext uri="{FF2B5EF4-FFF2-40B4-BE49-F238E27FC236}">
                  <a16:creationId xmlns:a16="http://schemas.microsoft.com/office/drawing/2014/main" id="{318D8D75-47F8-4373-86E7-D5DBA8913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2" name="Picture 51">
              <a:extLst>
                <a:ext uri="{FF2B5EF4-FFF2-40B4-BE49-F238E27FC236}">
                  <a16:creationId xmlns:a16="http://schemas.microsoft.com/office/drawing/2014/main" id="{AD772C03-6ACE-4F15-86B6-E8FF88CE897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53" name="Rounded Rectangle 22">
              <a:extLst>
                <a:ext uri="{FF2B5EF4-FFF2-40B4-BE49-F238E27FC236}">
                  <a16:creationId xmlns:a16="http://schemas.microsoft.com/office/drawing/2014/main" id="{DD5AF6AF-C4BA-4392-8ECA-EBE15C347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4" name="Picture 53">
              <a:extLst>
                <a:ext uri="{FF2B5EF4-FFF2-40B4-BE49-F238E27FC236}">
                  <a16:creationId xmlns:a16="http://schemas.microsoft.com/office/drawing/2014/main" id="{1770AC5D-09DC-4A21-A963-F058C60A8D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9" name="Content Placeholder 8">
            <a:extLst>
              <a:ext uri="{FF2B5EF4-FFF2-40B4-BE49-F238E27FC236}">
                <a16:creationId xmlns:a16="http://schemas.microsoft.com/office/drawing/2014/main" id="{9FE36574-6207-492C-B63A-6766EFAC7036}"/>
              </a:ext>
            </a:extLst>
          </p:cNvPr>
          <p:cNvSpPr>
            <a:spLocks noGrp="1"/>
          </p:cNvSpPr>
          <p:nvPr>
            <p:ph idx="1"/>
          </p:nvPr>
        </p:nvSpPr>
        <p:spPr>
          <a:xfrm>
            <a:off x="1295401" y="2556932"/>
            <a:ext cx="9601196" cy="3318936"/>
          </a:xfrm>
        </p:spPr>
        <p:txBody>
          <a:bodyPr>
            <a:normAutofit/>
          </a:bodyPr>
          <a:lstStyle/>
          <a:p>
            <a:endParaRPr lang="en-US"/>
          </a:p>
        </p:txBody>
      </p:sp>
    </p:spTree>
    <p:extLst>
      <p:ext uri="{BB962C8B-B14F-4D97-AF65-F5344CB8AC3E}">
        <p14:creationId xmlns:p14="http://schemas.microsoft.com/office/powerpoint/2010/main" val="247396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ED67D537-2E3B-4FA8-95C1-D7E02265D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AC4DC467-7891-443B-84EA-66A43A3A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1"/>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Content Placeholder 4" descr="A picture containing person, food, table, indoor&#10;&#10;Description automatically generated">
            <a:extLst>
              <a:ext uri="{FF2B5EF4-FFF2-40B4-BE49-F238E27FC236}">
                <a16:creationId xmlns:a16="http://schemas.microsoft.com/office/drawing/2014/main" id="{610BF613-8DD9-6043-A96D-773701685AD7}"/>
              </a:ext>
            </a:extLst>
          </p:cNvPr>
          <p:cNvPicPr>
            <a:picLocks noChangeAspect="1"/>
          </p:cNvPicPr>
          <p:nvPr/>
        </p:nvPicPr>
        <p:blipFill rotWithShape="1">
          <a:blip r:embed="rId3">
            <a:duotone>
              <a:schemeClr val="bg2">
                <a:shade val="45000"/>
                <a:satMod val="135000"/>
              </a:schemeClr>
              <a:prstClr val="white"/>
            </a:duotone>
            <a:alphaModFix amt="35000"/>
          </a:blip>
          <a:srcRect t="6427" r="1" b="1"/>
          <a:stretch/>
        </p:blipFill>
        <p:spPr>
          <a:xfrm>
            <a:off x="493217" y="488137"/>
            <a:ext cx="11227442" cy="5883295"/>
          </a:xfrm>
          <a:prstGeom prst="rect">
            <a:avLst/>
          </a:prstGeom>
        </p:spPr>
      </p:pic>
      <p:sp>
        <p:nvSpPr>
          <p:cNvPr id="16" name="Rectangle 15">
            <a:extLst>
              <a:ext uri="{FF2B5EF4-FFF2-40B4-BE49-F238E27FC236}">
                <a16:creationId xmlns:a16="http://schemas.microsoft.com/office/drawing/2014/main" id="{C4CA33FD-D0C5-4C9F-B64A-AC7E224E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FEADF2B-EFB5-794D-9AB1-2B3C724E3903}"/>
              </a:ext>
            </a:extLst>
          </p:cNvPr>
          <p:cNvSpPr>
            <a:spLocks noGrp="1"/>
          </p:cNvSpPr>
          <p:nvPr>
            <p:ph type="title"/>
          </p:nvPr>
        </p:nvSpPr>
        <p:spPr>
          <a:xfrm>
            <a:off x="1295402" y="982132"/>
            <a:ext cx="9601196" cy="1303867"/>
          </a:xfrm>
        </p:spPr>
        <p:txBody>
          <a:bodyPr>
            <a:normAutofit/>
          </a:bodyPr>
          <a:lstStyle/>
          <a:p>
            <a:endParaRPr lang="en-US"/>
          </a:p>
        </p:txBody>
      </p:sp>
      <p:cxnSp>
        <p:nvCxnSpPr>
          <p:cNvPr id="18" name="Straight Connector 17">
            <a:extLst>
              <a:ext uri="{FF2B5EF4-FFF2-40B4-BE49-F238E27FC236}">
                <a16:creationId xmlns:a16="http://schemas.microsoft.com/office/drawing/2014/main" id="{E8F5A80F-0E52-4137-B9D0-92B0AA8113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65139F4B-2CBD-4156-92F1-B6A65F08F4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21" name="Rounded Rectangle 20">
              <a:extLst>
                <a:ext uri="{FF2B5EF4-FFF2-40B4-BE49-F238E27FC236}">
                  <a16:creationId xmlns:a16="http://schemas.microsoft.com/office/drawing/2014/main" id="{318D8D75-47F8-4373-86E7-D5DBA8913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AD772C03-6ACE-4F15-86B6-E8FF88CE897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3" name="Rounded Rectangle 22">
              <a:extLst>
                <a:ext uri="{FF2B5EF4-FFF2-40B4-BE49-F238E27FC236}">
                  <a16:creationId xmlns:a16="http://schemas.microsoft.com/office/drawing/2014/main" id="{DD5AF6AF-C4BA-4392-8ECA-EBE15C347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4" name="Picture 23">
              <a:extLst>
                <a:ext uri="{FF2B5EF4-FFF2-40B4-BE49-F238E27FC236}">
                  <a16:creationId xmlns:a16="http://schemas.microsoft.com/office/drawing/2014/main" id="{1770AC5D-09DC-4A21-A963-F058C60A8D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25" name="Content Placeholder 8">
            <a:extLst>
              <a:ext uri="{FF2B5EF4-FFF2-40B4-BE49-F238E27FC236}">
                <a16:creationId xmlns:a16="http://schemas.microsoft.com/office/drawing/2014/main" id="{8CCFC122-258D-42D7-B35A-40B7E7777573}"/>
              </a:ext>
            </a:extLst>
          </p:cNvPr>
          <p:cNvSpPr>
            <a:spLocks noGrp="1"/>
          </p:cNvSpPr>
          <p:nvPr>
            <p:ph idx="1"/>
          </p:nvPr>
        </p:nvSpPr>
        <p:spPr>
          <a:xfrm>
            <a:off x="1295401" y="2556932"/>
            <a:ext cx="9601196" cy="3318936"/>
          </a:xfrm>
        </p:spPr>
        <p:txBody>
          <a:bodyPr>
            <a:normAutofit/>
          </a:bodyPr>
          <a:lstStyle/>
          <a:p>
            <a:endParaRPr lang="en-US"/>
          </a:p>
        </p:txBody>
      </p:sp>
    </p:spTree>
    <p:extLst>
      <p:ext uri="{BB962C8B-B14F-4D97-AF65-F5344CB8AC3E}">
        <p14:creationId xmlns:p14="http://schemas.microsoft.com/office/powerpoint/2010/main" val="2201324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67D537-2E3B-4FA8-95C1-D7E02265D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4DC467-7891-443B-84EA-66A43A3AC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88137"/>
            <a:ext cx="11227442" cy="5883295"/>
          </a:xfrm>
          <a:prstGeom prst="rect">
            <a:avLst/>
          </a:prstGeom>
          <a:solidFill>
            <a:schemeClr val="bg1"/>
          </a:solidFill>
          <a:ln>
            <a:noFill/>
          </a:ln>
          <a:effectLst>
            <a:outerShdw blurRad="114300" dist="127000" dir="48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5" name="Content Placeholder 4" descr="A picture containing person, indoor, people&#10;&#10;Description automatically generated">
            <a:extLst>
              <a:ext uri="{FF2B5EF4-FFF2-40B4-BE49-F238E27FC236}">
                <a16:creationId xmlns:a16="http://schemas.microsoft.com/office/drawing/2014/main" id="{278F8863-514A-0D43-B9B1-D52BCD697F21}"/>
              </a:ext>
            </a:extLst>
          </p:cNvPr>
          <p:cNvPicPr>
            <a:picLocks noChangeAspect="1"/>
          </p:cNvPicPr>
          <p:nvPr/>
        </p:nvPicPr>
        <p:blipFill rotWithShape="1">
          <a:blip r:embed="rId3">
            <a:duotone>
              <a:schemeClr val="bg2">
                <a:shade val="45000"/>
                <a:satMod val="135000"/>
              </a:schemeClr>
              <a:prstClr val="white"/>
            </a:duotone>
            <a:alphaModFix amt="35000"/>
          </a:blip>
          <a:srcRect r="1" b="27972"/>
          <a:stretch/>
        </p:blipFill>
        <p:spPr>
          <a:xfrm>
            <a:off x="493217" y="488137"/>
            <a:ext cx="11227442" cy="5883295"/>
          </a:xfrm>
          <a:prstGeom prst="rect">
            <a:avLst/>
          </a:prstGeom>
        </p:spPr>
      </p:pic>
      <p:sp>
        <p:nvSpPr>
          <p:cNvPr id="16" name="Rectangle 15">
            <a:extLst>
              <a:ext uri="{FF2B5EF4-FFF2-40B4-BE49-F238E27FC236}">
                <a16:creationId xmlns:a16="http://schemas.microsoft.com/office/drawing/2014/main" id="{C4CA33FD-D0C5-4C9F-B64A-AC7E224E1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solidFill>
              <a:schemeClr val="accent1"/>
            </a:solidFill>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FEADF2B-EFB5-794D-9AB1-2B3C724E3903}"/>
              </a:ext>
            </a:extLst>
          </p:cNvPr>
          <p:cNvSpPr>
            <a:spLocks noGrp="1"/>
          </p:cNvSpPr>
          <p:nvPr>
            <p:ph type="title"/>
          </p:nvPr>
        </p:nvSpPr>
        <p:spPr>
          <a:xfrm>
            <a:off x="1295402" y="982132"/>
            <a:ext cx="9601196" cy="1303867"/>
          </a:xfrm>
        </p:spPr>
        <p:txBody>
          <a:bodyPr>
            <a:normAutofit/>
          </a:bodyPr>
          <a:lstStyle/>
          <a:p>
            <a:endParaRPr lang="en-US"/>
          </a:p>
        </p:txBody>
      </p:sp>
      <p:cxnSp>
        <p:nvCxnSpPr>
          <p:cNvPr id="18" name="Straight Connector 17">
            <a:extLst>
              <a:ext uri="{FF2B5EF4-FFF2-40B4-BE49-F238E27FC236}">
                <a16:creationId xmlns:a16="http://schemas.microsoft.com/office/drawing/2014/main" id="{E8F5A80F-0E52-4137-B9D0-92B0AA8113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65139F4B-2CBD-4156-92F1-B6A65F08F4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8" y="3128956"/>
            <a:ext cx="12234672" cy="658368"/>
            <a:chOff x="-18288" y="3128956"/>
            <a:chExt cx="12234672" cy="658368"/>
          </a:xfrm>
        </p:grpSpPr>
        <p:sp useBgFill="1">
          <p:nvSpPr>
            <p:cNvPr id="21" name="Rounded Rectangle 20">
              <a:extLst>
                <a:ext uri="{FF2B5EF4-FFF2-40B4-BE49-F238E27FC236}">
                  <a16:creationId xmlns:a16="http://schemas.microsoft.com/office/drawing/2014/main" id="{318D8D75-47F8-4373-86E7-D5DBA89135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AD772C03-6ACE-4F15-86B6-E8FF88CE897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3" name="Rounded Rectangle 22">
              <a:extLst>
                <a:ext uri="{FF2B5EF4-FFF2-40B4-BE49-F238E27FC236}">
                  <a16:creationId xmlns:a16="http://schemas.microsoft.com/office/drawing/2014/main" id="{DD5AF6AF-C4BA-4392-8ECA-EBE15C347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4" name="Picture 23">
              <a:extLst>
                <a:ext uri="{FF2B5EF4-FFF2-40B4-BE49-F238E27FC236}">
                  <a16:creationId xmlns:a16="http://schemas.microsoft.com/office/drawing/2014/main" id="{1770AC5D-09DC-4A21-A963-F058C60A8D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9" name="Content Placeholder 8">
            <a:extLst>
              <a:ext uri="{FF2B5EF4-FFF2-40B4-BE49-F238E27FC236}">
                <a16:creationId xmlns:a16="http://schemas.microsoft.com/office/drawing/2014/main" id="{72391575-220C-4EE0-8621-F8E3CB66BB72}"/>
              </a:ext>
            </a:extLst>
          </p:cNvPr>
          <p:cNvSpPr>
            <a:spLocks noGrp="1"/>
          </p:cNvSpPr>
          <p:nvPr>
            <p:ph idx="1"/>
          </p:nvPr>
        </p:nvSpPr>
        <p:spPr>
          <a:xfrm>
            <a:off x="1295401" y="2556932"/>
            <a:ext cx="9601196" cy="3318936"/>
          </a:xfrm>
        </p:spPr>
        <p:txBody>
          <a:bodyPr>
            <a:normAutofit/>
          </a:bodyPr>
          <a:lstStyle/>
          <a:p>
            <a:endParaRPr lang="en-US"/>
          </a:p>
        </p:txBody>
      </p:sp>
    </p:spTree>
    <p:extLst>
      <p:ext uri="{BB962C8B-B14F-4D97-AF65-F5344CB8AC3E}">
        <p14:creationId xmlns:p14="http://schemas.microsoft.com/office/powerpoint/2010/main" val="411495573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39</TotalTime>
  <Words>204</Words>
  <Application>Microsoft Macintosh PowerPoint</Application>
  <PresentationFormat>Widescreen</PresentationFormat>
  <Paragraphs>23</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Garamond</vt:lpstr>
      <vt:lpstr>Organic</vt:lpstr>
      <vt:lpstr>Farmer Exchange</vt:lpstr>
      <vt:lpstr>Our Mission</vt:lpstr>
      <vt:lpstr>PowerPoint Presentation</vt:lpstr>
      <vt:lpstr>Our Strategy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Farmer Exchange</dc:title>
  <dc:creator>Nicholas KASDJONO</dc:creator>
  <cp:lastModifiedBy>Nicholas KASDJONO</cp:lastModifiedBy>
  <cp:revision>2</cp:revision>
  <dcterms:created xsi:type="dcterms:W3CDTF">2021-09-29T14:16:29Z</dcterms:created>
  <dcterms:modified xsi:type="dcterms:W3CDTF">2021-09-29T14:55:54Z</dcterms:modified>
</cp:coreProperties>
</file>